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176" r:id="rId1"/>
  </p:sldMasterIdLst>
  <p:notesMasterIdLst>
    <p:notesMasterId r:id="rId16"/>
  </p:notesMasterIdLst>
  <p:sldIdLst>
    <p:sldId id="273" r:id="rId2"/>
    <p:sldId id="275" r:id="rId3"/>
    <p:sldId id="259" r:id="rId4"/>
    <p:sldId id="261" r:id="rId5"/>
    <p:sldId id="260" r:id="rId6"/>
    <p:sldId id="263" r:id="rId7"/>
    <p:sldId id="272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796088" cy="9928225"/>
  <p:defaultTextStyle>
    <a:defPPr>
      <a:defRPr lang="en-GB"/>
    </a:defPPr>
    <a:lvl1pPr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1pPr>
    <a:lvl2pPr marL="742950" indent="-28575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2pPr>
    <a:lvl3pPr marL="1143000" indent="-22860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3pPr>
    <a:lvl4pPr marL="1600200" indent="-22860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4pPr>
    <a:lvl5pPr marL="2057400" indent="-22860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5pPr>
    <a:lvl6pPr marL="2286000" algn="l" defTabSz="914400" rtl="0" eaLnBrk="1" latinLnBrk="0" hangingPunct="1"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6pPr>
    <a:lvl7pPr marL="2743200" algn="l" defTabSz="914400" rtl="0" eaLnBrk="1" latinLnBrk="0" hangingPunct="1"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7pPr>
    <a:lvl8pPr marL="3200400" algn="l" defTabSz="914400" rtl="0" eaLnBrk="1" latinLnBrk="0" hangingPunct="1"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8pPr>
    <a:lvl9pPr marL="3657600" algn="l" defTabSz="914400" rtl="0" eaLnBrk="1" latinLnBrk="0" hangingPunct="1"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noFill/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2596230755484242"/>
          <c:y val="3.2520162277947802E-2"/>
          <c:w val="0.87071476658539215"/>
          <c:h val="0.7320090728395256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 бюджета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solidFill>
                <a:srgbClr val="1AB39F">
                  <a:lumMod val="50000"/>
                </a:srgbClr>
              </a:solidFill>
            </a:ln>
          </c:spPr>
          <c:invertIfNegative val="0"/>
          <c:dLbls>
            <c:dLbl>
              <c:idx val="0"/>
              <c:layout>
                <c:manualLayout>
                  <c:x val="2.1599018088490917E-2"/>
                  <c:y val="-7.540907194886455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96009,2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C98-454B-84C8-05B69B2E72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2"/>
                <c:pt idx="0">
                  <c:v>тыс.рублей</c:v>
                </c:pt>
                <c:pt idx="1">
                  <c:v>тыс.рублей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20140.2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C98-454B-84C8-05B69B2E72D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 бюджета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chemeClr val="accent2">
                  <a:lumMod val="50000"/>
                </a:schemeClr>
              </a:solidFill>
            </a:ln>
          </c:spPr>
          <c:invertIfNegative val="0"/>
          <c:dLbls>
            <c:dLbl>
              <c:idx val="1"/>
              <c:layout>
                <c:manualLayout>
                  <c:x val="2.1599018088490865E-2"/>
                  <c:y val="-7.540907194886455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96009,2</a:t>
                    </a:r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C98-454B-84C8-05B69B2E72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ru-RU" sz="1600" b="0" i="0" u="none" strike="noStrike" kern="1200" baseline="0">
                    <a:solidFill>
                      <a:srgbClr val="002060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2"/>
                <c:pt idx="0">
                  <c:v>тыс.рублей</c:v>
                </c:pt>
                <c:pt idx="1">
                  <c:v>тыс.рублей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1">
                  <c:v>20140.2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C98-454B-84C8-05B69B2E72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gapDepth val="113"/>
        <c:shape val="box"/>
        <c:axId val="165126144"/>
        <c:axId val="165127680"/>
        <c:axId val="0"/>
      </c:bar3DChart>
      <c:catAx>
        <c:axId val="1651261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65127680"/>
        <c:crosses val="autoZero"/>
        <c:auto val="1"/>
        <c:lblAlgn val="ctr"/>
        <c:lblOffset val="100"/>
        <c:noMultiLvlLbl val="0"/>
      </c:catAx>
      <c:valAx>
        <c:axId val="1651276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65126144"/>
        <c:crosses val="autoZero"/>
        <c:crossBetween val="between"/>
      </c:valAx>
      <c:spPr>
        <a:ln w="25400">
          <a:noFill/>
        </a:ln>
      </c:spPr>
    </c:plotArea>
    <c:legend>
      <c:legendPos val="b"/>
      <c:overlay val="0"/>
      <c:txPr>
        <a:bodyPr/>
        <a:lstStyle/>
        <a:p>
          <a:pPr>
            <a:defRPr>
              <a:solidFill>
                <a:srgbClr val="002060"/>
              </a:solidFill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2025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год</a:t>
            </a:r>
          </a:p>
        </c:rich>
      </c:tx>
      <c:layout>
        <c:manualLayout>
          <c:xMode val="edge"/>
          <c:yMode val="edge"/>
          <c:x val="0.80678852447193949"/>
          <c:y val="3.3483109156453882E-2"/>
        </c:manualLayout>
      </c:layout>
      <c:overlay val="0"/>
    </c:title>
    <c:autoTitleDeleted val="0"/>
    <c:view3D>
      <c:rotX val="30"/>
      <c:rotY val="15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4876792442165357E-2"/>
          <c:y val="0.22650165307303019"/>
          <c:w val="0.84096382078404541"/>
          <c:h val="0.6862525332434327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2017 год</c:v>
                </c:pt>
              </c:strCache>
            </c:strRef>
          </c:tx>
          <c:explosion val="27"/>
          <c:dLbls>
            <c:dLbl>
              <c:idx val="0"/>
              <c:layout>
                <c:manualLayout>
                  <c:x val="4.4184994027069565E-3"/>
                  <c:y val="-5.1460607199849809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Общегосударственные вопросы 
</a:t>
                    </a:r>
                    <a:r>
                      <a:rPr lang="ru-RU" dirty="0" smtClean="0"/>
                      <a:t>30,78%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1F8-44BF-94BB-486A5426C394}"/>
                </c:ext>
              </c:extLst>
            </c:dLbl>
            <c:dLbl>
              <c:idx val="1"/>
              <c:layout>
                <c:manualLayout>
                  <c:x val="0.16901923178126493"/>
                  <c:y val="-3.0728625938114148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>
                        <a:latin typeface="Arial" pitchFamily="34" charset="0"/>
                        <a:cs typeface="Arial" pitchFamily="34" charset="0"/>
                      </a:rPr>
                      <a:t>Н</a:t>
                    </a:r>
                    <a:r>
                      <a:rPr lang="ru-RU" dirty="0"/>
                      <a:t>ациональная </a:t>
                    </a:r>
                    <a:r>
                      <a:rPr lang="ru-RU" dirty="0" smtClean="0"/>
                      <a:t>оборона 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0,42%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1F8-44BF-94BB-486A5426C394}"/>
                </c:ext>
              </c:extLst>
            </c:dLbl>
            <c:dLbl>
              <c:idx val="2"/>
              <c:layout>
                <c:manualLayout>
                  <c:x val="7.2730832051799463E-2"/>
                  <c:y val="-2.3943699742174325E-7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Национальная экономика
</a:t>
                    </a:r>
                    <a:r>
                      <a:rPr lang="ru-RU" dirty="0" smtClean="0"/>
                      <a:t>62,8%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1F8-44BF-94BB-486A5426C394}"/>
                </c:ext>
              </c:extLst>
            </c:dLbl>
            <c:dLbl>
              <c:idx val="3"/>
              <c:layout>
                <c:manualLayout>
                  <c:x val="-4.8170674272906874E-2"/>
                  <c:y val="3.4577054791183046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Образование
</a:t>
                    </a:r>
                    <a:r>
                      <a:rPr lang="ru-RU" dirty="0" smtClean="0"/>
                      <a:t>0%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1F8-44BF-94BB-486A5426C394}"/>
                </c:ext>
              </c:extLst>
            </c:dLbl>
            <c:dLbl>
              <c:idx val="4"/>
              <c:layout>
                <c:manualLayout>
                  <c:x val="-0.11735773319872631"/>
                  <c:y val="3.7509721142095331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Жилищно-коммунальное хозяйство
</a:t>
                    </a:r>
                    <a:r>
                      <a:rPr lang="ru-RU" dirty="0" smtClean="0"/>
                      <a:t>4,09%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1F8-44BF-94BB-486A5426C394}"/>
                </c:ext>
              </c:extLst>
            </c:dLbl>
            <c:dLbl>
              <c:idx val="5"/>
              <c:layout>
                <c:manualLayout>
                  <c:x val="-4.5684899745438962E-2"/>
                  <c:y val="-0.1683835811615474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</a:t>
                    </a:r>
                    <a:r>
                      <a:rPr lang="ru-RU" dirty="0"/>
                      <a:t>безопасность и правоохранительная деятельность
</a:t>
                    </a:r>
                    <a:r>
                      <a:rPr lang="ru-RU" dirty="0" smtClean="0"/>
                      <a:t>0,16%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1F8-44BF-94BB-486A5426C394}"/>
                </c:ext>
              </c:extLst>
            </c:dLbl>
            <c:dLbl>
              <c:idx val="6"/>
              <c:layout>
                <c:manualLayout>
                  <c:x val="-1.7222643966368339E-2"/>
                  <c:y val="-0.14556038602904459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Культура
</a:t>
                    </a:r>
                    <a:r>
                      <a:rPr lang="ru-RU" dirty="0" smtClean="0"/>
                      <a:t>0%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1F8-44BF-94BB-486A5426C394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ru-RU" dirty="0"/>
                      <a:t>Социальная политика
</a:t>
                    </a:r>
                    <a:r>
                      <a:rPr lang="ru-RU" dirty="0" smtClean="0"/>
                      <a:t>1,63%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1F8-44BF-94BB-486A5426C394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ru-RU" dirty="0"/>
                      <a:t>Физическая культура и спорт
</a:t>
                    </a:r>
                    <a:r>
                      <a:rPr lang="ru-RU" dirty="0" smtClean="0"/>
                      <a:t>0,21%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1F8-44BF-94BB-486A5426C394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 </c:v>
                </c:pt>
                <c:pt idx="1">
                  <c:v>Национальная оборона
</c:v>
                </c:pt>
                <c:pt idx="2">
                  <c:v>Национальная экономика</c:v>
                </c:pt>
                <c:pt idx="3">
                  <c:v>Образование</c:v>
                </c:pt>
                <c:pt idx="4">
                  <c:v>Жилищно-коммунальное хозяйство</c:v>
                </c:pt>
                <c:pt idx="5">
                  <c:v>Национальная безопасность и правоохранительная деятельность</c:v>
                </c:pt>
                <c:pt idx="6">
                  <c:v>Культура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</c:strCache>
            </c:strRef>
          </c:cat>
          <c:val>
            <c:numRef>
              <c:f>Лист1!$B$2:$B$10</c:f>
              <c:numCache>
                <c:formatCode>0.0</c:formatCode>
                <c:ptCount val="9"/>
                <c:pt idx="0">
                  <c:v>9486.0342000000128</c:v>
                </c:pt>
                <c:pt idx="1">
                  <c:v>201.40200000000004</c:v>
                </c:pt>
                <c:pt idx="2">
                  <c:v>1369.5336000000002</c:v>
                </c:pt>
                <c:pt idx="3">
                  <c:v>20.140200000000004</c:v>
                </c:pt>
                <c:pt idx="4">
                  <c:v>2980.7495999999987</c:v>
                </c:pt>
                <c:pt idx="5">
                  <c:v>40.280400000000007</c:v>
                </c:pt>
                <c:pt idx="6">
                  <c:v>4793.3676000000014</c:v>
                </c:pt>
                <c:pt idx="7">
                  <c:v>1168.1315999999999</c:v>
                </c:pt>
                <c:pt idx="8">
                  <c:v>80.560800000000015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61F8-44BF-94BB-486A5426C394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D1DB72-7F8F-4E2A-A00A-E83DF7CE947F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65EBFEF0-9C89-4A4C-BA89-C4D7B4B700F7}">
      <dgm:prSet phldrT="[Текст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Доходы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F9C8D859-E17A-44DB-B71C-33300E104F3E}" type="parTrans" cxnId="{803A8AB7-53BA-458D-A0C5-F5066F514936}">
      <dgm:prSet/>
      <dgm:spPr/>
      <dgm:t>
        <a:bodyPr/>
        <a:lstStyle/>
        <a:p>
          <a:pPr algn="ctr"/>
          <a:endParaRPr lang="ru-RU"/>
        </a:p>
      </dgm:t>
    </dgm:pt>
    <dgm:pt modelId="{D36948F7-83BC-4220-85A0-DE21D57BD41D}" type="sibTrans" cxnId="{803A8AB7-53BA-458D-A0C5-F5066F514936}">
      <dgm:prSet/>
      <dgm:spPr>
        <a:solidFill>
          <a:srgbClr val="002060"/>
        </a:solidFill>
      </dgm:spPr>
      <dgm:t>
        <a:bodyPr/>
        <a:lstStyle/>
        <a:p>
          <a:pPr algn="ctr"/>
          <a:endParaRPr lang="ru-RU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4E7CB679-5A70-4D19-B9FE-B35165ACC3D3}">
      <dgm:prSet phldrT="[Текст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Расходы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1D6E0D5E-B61E-4B9A-8F57-02B79F843522}" type="parTrans" cxnId="{E9122005-A3A9-453D-96BB-26288AC1EAD0}">
      <dgm:prSet/>
      <dgm:spPr/>
      <dgm:t>
        <a:bodyPr/>
        <a:lstStyle/>
        <a:p>
          <a:pPr algn="ctr"/>
          <a:endParaRPr lang="ru-RU"/>
        </a:p>
      </dgm:t>
    </dgm:pt>
    <dgm:pt modelId="{FEA73179-04A7-4795-AF97-EAF1F3F2AA68}" type="sibTrans" cxnId="{E9122005-A3A9-453D-96BB-26288AC1EAD0}">
      <dgm:prSet/>
      <dgm:spPr>
        <a:solidFill>
          <a:srgbClr val="002060"/>
        </a:solidFill>
      </dgm:spPr>
      <dgm:t>
        <a:bodyPr/>
        <a:lstStyle/>
        <a:p>
          <a:pPr algn="ctr"/>
          <a:endParaRPr lang="ru-RU" dirty="0"/>
        </a:p>
      </dgm:t>
    </dgm:pt>
    <dgm:pt modelId="{ADB1419B-AC29-439A-9A52-52A4D8AD4433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(-)Дефицит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((+) </a:t>
          </a:r>
          <a:r>
            <a:rPr lang="ru-RU" sz="1800" dirty="0" err="1" smtClean="0">
              <a:solidFill>
                <a:schemeClr val="accent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rPr>
            <a:t>Профи-цит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)</a:t>
          </a:r>
        </a:p>
      </dgm:t>
    </dgm:pt>
    <dgm:pt modelId="{EDB616C3-BFB7-41B5-8C02-303B97B270E2}" type="parTrans" cxnId="{4AE357D3-33B3-46A7-BD7A-5DD6C6A615AD}">
      <dgm:prSet/>
      <dgm:spPr/>
      <dgm:t>
        <a:bodyPr/>
        <a:lstStyle/>
        <a:p>
          <a:pPr algn="ctr"/>
          <a:endParaRPr lang="ru-RU"/>
        </a:p>
      </dgm:t>
    </dgm:pt>
    <dgm:pt modelId="{820FDBF0-55B4-432E-B5FC-EF777F1C7DF0}" type="sibTrans" cxnId="{4AE357D3-33B3-46A7-BD7A-5DD6C6A615AD}">
      <dgm:prSet/>
      <dgm:spPr/>
      <dgm:t>
        <a:bodyPr/>
        <a:lstStyle/>
        <a:p>
          <a:pPr algn="ctr"/>
          <a:endParaRPr lang="ru-RU"/>
        </a:p>
      </dgm:t>
    </dgm:pt>
    <dgm:pt modelId="{22696057-B287-4EFB-96CD-3F248CB196C8}" type="pres">
      <dgm:prSet presAssocID="{6CD1DB72-7F8F-4E2A-A00A-E83DF7CE947F}" presName="linearFlow" presStyleCnt="0">
        <dgm:presLayoutVars>
          <dgm:dir/>
          <dgm:resizeHandles val="exact"/>
        </dgm:presLayoutVars>
      </dgm:prSet>
      <dgm:spPr/>
    </dgm:pt>
    <dgm:pt modelId="{7FAC88BC-C8FF-402F-AB2A-11AC4BBF48B7}" type="pres">
      <dgm:prSet presAssocID="{65EBFEF0-9C89-4A4C-BA89-C4D7B4B700F7}" presName="node" presStyleLbl="node1" presStyleIdx="0" presStyleCnt="3" custScaleX="154330" custScaleY="801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3F7D03-16FC-4BE4-943C-EE4202A7666A}" type="pres">
      <dgm:prSet presAssocID="{D36948F7-83BC-4220-85A0-DE21D57BD41D}" presName="spacerL" presStyleCnt="0"/>
      <dgm:spPr/>
    </dgm:pt>
    <dgm:pt modelId="{1816D16A-814C-4C22-A6CC-12105B3989BB}" type="pres">
      <dgm:prSet presAssocID="{D36948F7-83BC-4220-85A0-DE21D57BD41D}" presName="sibTrans" presStyleLbl="sibTrans2D1" presStyleIdx="0" presStyleCnt="2" custLinFactNeighborX="37387" custLinFactNeighborY="-4869"/>
      <dgm:spPr>
        <a:prstGeom prst="mathMinus">
          <a:avLst/>
        </a:prstGeom>
      </dgm:spPr>
      <dgm:t>
        <a:bodyPr/>
        <a:lstStyle/>
        <a:p>
          <a:endParaRPr lang="ru-RU"/>
        </a:p>
      </dgm:t>
    </dgm:pt>
    <dgm:pt modelId="{5A3AD51A-CA0C-4D60-85EB-AFC0F3AEFCE4}" type="pres">
      <dgm:prSet presAssocID="{D36948F7-83BC-4220-85A0-DE21D57BD41D}" presName="spacerR" presStyleCnt="0"/>
      <dgm:spPr/>
    </dgm:pt>
    <dgm:pt modelId="{32775538-2AC3-4373-B014-5A44732CBC7F}" type="pres">
      <dgm:prSet presAssocID="{4E7CB679-5A70-4D19-B9FE-B35165ACC3D3}" presName="node" presStyleLbl="node1" presStyleIdx="1" presStyleCnt="3" custScaleX="148453" custScaleY="778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A2439C-BAC0-499A-8F57-8D66EBFA7D82}" type="pres">
      <dgm:prSet presAssocID="{FEA73179-04A7-4795-AF97-EAF1F3F2AA68}" presName="spacerL" presStyleCnt="0"/>
      <dgm:spPr/>
    </dgm:pt>
    <dgm:pt modelId="{4B955819-9EB5-4C61-BE5E-7CE7027DF3F0}" type="pres">
      <dgm:prSet presAssocID="{FEA73179-04A7-4795-AF97-EAF1F3F2AA68}" presName="sibTrans" presStyleLbl="sibTrans2D1" presStyleIdx="1" presStyleCnt="2"/>
      <dgm:spPr/>
      <dgm:t>
        <a:bodyPr/>
        <a:lstStyle/>
        <a:p>
          <a:endParaRPr lang="ru-RU"/>
        </a:p>
      </dgm:t>
    </dgm:pt>
    <dgm:pt modelId="{EE572389-320D-4E27-B728-8E274B326BA1}" type="pres">
      <dgm:prSet presAssocID="{FEA73179-04A7-4795-AF97-EAF1F3F2AA68}" presName="spacerR" presStyleCnt="0"/>
      <dgm:spPr/>
    </dgm:pt>
    <dgm:pt modelId="{A84245DF-C8CC-47D2-83AC-15EF153255E0}" type="pres">
      <dgm:prSet presAssocID="{ADB1419B-AC29-439A-9A52-52A4D8AD4433}" presName="node" presStyleLbl="node1" presStyleIdx="2" presStyleCnt="3" custScaleX="152634" custScaleY="864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AE357D3-33B3-46A7-BD7A-5DD6C6A615AD}" srcId="{6CD1DB72-7F8F-4E2A-A00A-E83DF7CE947F}" destId="{ADB1419B-AC29-439A-9A52-52A4D8AD4433}" srcOrd="2" destOrd="0" parTransId="{EDB616C3-BFB7-41B5-8C02-303B97B270E2}" sibTransId="{820FDBF0-55B4-432E-B5FC-EF777F1C7DF0}"/>
    <dgm:cxn modelId="{AD625E9F-239E-4232-A254-D7A3CEE213E7}" type="presOf" srcId="{D36948F7-83BC-4220-85A0-DE21D57BD41D}" destId="{1816D16A-814C-4C22-A6CC-12105B3989BB}" srcOrd="0" destOrd="0" presId="urn:microsoft.com/office/officeart/2005/8/layout/equation1"/>
    <dgm:cxn modelId="{B5C9E365-1630-4535-BEA3-B48DC23DE354}" type="presOf" srcId="{FEA73179-04A7-4795-AF97-EAF1F3F2AA68}" destId="{4B955819-9EB5-4C61-BE5E-7CE7027DF3F0}" srcOrd="0" destOrd="0" presId="urn:microsoft.com/office/officeart/2005/8/layout/equation1"/>
    <dgm:cxn modelId="{68E00429-0C3A-461B-8500-F7BAC3E0FB52}" type="presOf" srcId="{65EBFEF0-9C89-4A4C-BA89-C4D7B4B700F7}" destId="{7FAC88BC-C8FF-402F-AB2A-11AC4BBF48B7}" srcOrd="0" destOrd="0" presId="urn:microsoft.com/office/officeart/2005/8/layout/equation1"/>
    <dgm:cxn modelId="{803A8AB7-53BA-458D-A0C5-F5066F514936}" srcId="{6CD1DB72-7F8F-4E2A-A00A-E83DF7CE947F}" destId="{65EBFEF0-9C89-4A4C-BA89-C4D7B4B700F7}" srcOrd="0" destOrd="0" parTransId="{F9C8D859-E17A-44DB-B71C-33300E104F3E}" sibTransId="{D36948F7-83BC-4220-85A0-DE21D57BD41D}"/>
    <dgm:cxn modelId="{E9122005-A3A9-453D-96BB-26288AC1EAD0}" srcId="{6CD1DB72-7F8F-4E2A-A00A-E83DF7CE947F}" destId="{4E7CB679-5A70-4D19-B9FE-B35165ACC3D3}" srcOrd="1" destOrd="0" parTransId="{1D6E0D5E-B61E-4B9A-8F57-02B79F843522}" sibTransId="{FEA73179-04A7-4795-AF97-EAF1F3F2AA68}"/>
    <dgm:cxn modelId="{9FE8E296-88D0-4D58-8965-BB6FFA427677}" type="presOf" srcId="{4E7CB679-5A70-4D19-B9FE-B35165ACC3D3}" destId="{32775538-2AC3-4373-B014-5A44732CBC7F}" srcOrd="0" destOrd="0" presId="urn:microsoft.com/office/officeart/2005/8/layout/equation1"/>
    <dgm:cxn modelId="{60BD4BC2-B2D5-4FCF-B142-5B1BF113A4A0}" type="presOf" srcId="{ADB1419B-AC29-439A-9A52-52A4D8AD4433}" destId="{A84245DF-C8CC-47D2-83AC-15EF153255E0}" srcOrd="0" destOrd="0" presId="urn:microsoft.com/office/officeart/2005/8/layout/equation1"/>
    <dgm:cxn modelId="{57AB141B-910C-4337-A25A-14081DACEAFB}" type="presOf" srcId="{6CD1DB72-7F8F-4E2A-A00A-E83DF7CE947F}" destId="{22696057-B287-4EFB-96CD-3F248CB196C8}" srcOrd="0" destOrd="0" presId="urn:microsoft.com/office/officeart/2005/8/layout/equation1"/>
    <dgm:cxn modelId="{067F3312-E2CE-491B-8D42-04090BAEB2F0}" type="presParOf" srcId="{22696057-B287-4EFB-96CD-3F248CB196C8}" destId="{7FAC88BC-C8FF-402F-AB2A-11AC4BBF48B7}" srcOrd="0" destOrd="0" presId="urn:microsoft.com/office/officeart/2005/8/layout/equation1"/>
    <dgm:cxn modelId="{24FF754B-9708-40C4-B9FD-1D425EFDBD7C}" type="presParOf" srcId="{22696057-B287-4EFB-96CD-3F248CB196C8}" destId="{2E3F7D03-16FC-4BE4-943C-EE4202A7666A}" srcOrd="1" destOrd="0" presId="urn:microsoft.com/office/officeart/2005/8/layout/equation1"/>
    <dgm:cxn modelId="{CFE5E5D5-2461-4C6F-A306-629F82E1124D}" type="presParOf" srcId="{22696057-B287-4EFB-96CD-3F248CB196C8}" destId="{1816D16A-814C-4C22-A6CC-12105B3989BB}" srcOrd="2" destOrd="0" presId="urn:microsoft.com/office/officeart/2005/8/layout/equation1"/>
    <dgm:cxn modelId="{4BFF1151-CE04-40B9-A975-F28D8B214914}" type="presParOf" srcId="{22696057-B287-4EFB-96CD-3F248CB196C8}" destId="{5A3AD51A-CA0C-4D60-85EB-AFC0F3AEFCE4}" srcOrd="3" destOrd="0" presId="urn:microsoft.com/office/officeart/2005/8/layout/equation1"/>
    <dgm:cxn modelId="{66BC0478-A103-4246-890F-7CF4848A0708}" type="presParOf" srcId="{22696057-B287-4EFB-96CD-3F248CB196C8}" destId="{32775538-2AC3-4373-B014-5A44732CBC7F}" srcOrd="4" destOrd="0" presId="urn:microsoft.com/office/officeart/2005/8/layout/equation1"/>
    <dgm:cxn modelId="{9B412B5A-8FC1-46C7-A8B2-B1720CD2C026}" type="presParOf" srcId="{22696057-B287-4EFB-96CD-3F248CB196C8}" destId="{EDA2439C-BAC0-499A-8F57-8D66EBFA7D82}" srcOrd="5" destOrd="0" presId="urn:microsoft.com/office/officeart/2005/8/layout/equation1"/>
    <dgm:cxn modelId="{C22A160A-A04C-45BF-BF9C-B1D7D5BCD75E}" type="presParOf" srcId="{22696057-B287-4EFB-96CD-3F248CB196C8}" destId="{4B955819-9EB5-4C61-BE5E-7CE7027DF3F0}" srcOrd="6" destOrd="0" presId="urn:microsoft.com/office/officeart/2005/8/layout/equation1"/>
    <dgm:cxn modelId="{57257484-E528-44DA-89D4-AFB556669282}" type="presParOf" srcId="{22696057-B287-4EFB-96CD-3F248CB196C8}" destId="{EE572389-320D-4E27-B728-8E274B326BA1}" srcOrd="7" destOrd="0" presId="urn:microsoft.com/office/officeart/2005/8/layout/equation1"/>
    <dgm:cxn modelId="{27374300-3F14-4CA1-A0A9-78640EA93C64}" type="presParOf" srcId="{22696057-B287-4EFB-96CD-3F248CB196C8}" destId="{A84245DF-C8CC-47D2-83AC-15EF153255E0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AC88BC-C8FF-402F-AB2A-11AC4BBF48B7}">
      <dsp:nvSpPr>
        <dsp:cNvPr id="0" name=""/>
        <dsp:cNvSpPr/>
      </dsp:nvSpPr>
      <dsp:spPr>
        <a:xfrm>
          <a:off x="1307" y="335683"/>
          <a:ext cx="1733696" cy="900268"/>
        </a:xfrm>
        <a:prstGeom prst="ellipse">
          <a:avLst/>
        </a:prstGeom>
        <a:solidFill>
          <a:schemeClr val="accent1"/>
        </a:solidFill>
        <a:ln w="38100" cap="flat" cmpd="sng" algn="ctr">
          <a:solidFill>
            <a:schemeClr val="lt1"/>
          </a:solidFill>
          <a:prstDash val="solid"/>
        </a:ln>
        <a:effectLst>
          <a:outerShdw blurRad="57150" dist="38100" dir="5400000" algn="ctr" rotWithShape="0">
            <a:schemeClr val="accent1">
              <a:shade val="9000"/>
              <a:satMod val="105000"/>
              <a:alpha val="48000"/>
            </a:scheme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Доходы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5201" y="467524"/>
        <a:ext cx="1225908" cy="636586"/>
      </dsp:txXfrm>
    </dsp:sp>
    <dsp:sp modelId="{1816D16A-814C-4C22-A6CC-12105B3989BB}">
      <dsp:nvSpPr>
        <dsp:cNvPr id="0" name=""/>
        <dsp:cNvSpPr/>
      </dsp:nvSpPr>
      <dsp:spPr>
        <a:xfrm>
          <a:off x="1860324" y="428316"/>
          <a:ext cx="651554" cy="651554"/>
        </a:xfrm>
        <a:prstGeom prst="mathMinus">
          <a:avLst/>
        </a:prstGeom>
        <a:solidFill>
          <a:srgbClr val="00206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946687" y="677470"/>
        <a:ext cx="478828" cy="153246"/>
      </dsp:txXfrm>
    </dsp:sp>
    <dsp:sp modelId="{32775538-2AC3-4373-B014-5A44732CBC7F}">
      <dsp:nvSpPr>
        <dsp:cNvPr id="0" name=""/>
        <dsp:cNvSpPr/>
      </dsp:nvSpPr>
      <dsp:spPr>
        <a:xfrm>
          <a:off x="2568993" y="348613"/>
          <a:ext cx="1667675" cy="874408"/>
        </a:xfrm>
        <a:prstGeom prst="ellipse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Расходы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13218" y="476667"/>
        <a:ext cx="1179225" cy="618300"/>
      </dsp:txXfrm>
    </dsp:sp>
    <dsp:sp modelId="{4B955819-9EB5-4C61-BE5E-7CE7027DF3F0}">
      <dsp:nvSpPr>
        <dsp:cNvPr id="0" name=""/>
        <dsp:cNvSpPr/>
      </dsp:nvSpPr>
      <dsp:spPr>
        <a:xfrm>
          <a:off x="4327886" y="460040"/>
          <a:ext cx="651554" cy="651554"/>
        </a:xfrm>
        <a:prstGeom prst="mathEqual">
          <a:avLst/>
        </a:prstGeom>
        <a:solidFill>
          <a:srgbClr val="00206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 dirty="0"/>
        </a:p>
      </dsp:txBody>
      <dsp:txXfrm>
        <a:off x="4414249" y="594260"/>
        <a:ext cx="478828" cy="383114"/>
      </dsp:txXfrm>
    </dsp:sp>
    <dsp:sp modelId="{A84245DF-C8CC-47D2-83AC-15EF153255E0}">
      <dsp:nvSpPr>
        <dsp:cNvPr id="0" name=""/>
        <dsp:cNvSpPr/>
      </dsp:nvSpPr>
      <dsp:spPr>
        <a:xfrm>
          <a:off x="5070658" y="300073"/>
          <a:ext cx="1714643" cy="971489"/>
        </a:xfrm>
        <a:prstGeom prst="ellipse">
          <a:avLst/>
        </a:prstGeom>
        <a:gradFill rotWithShape="1">
          <a:gsLst>
            <a:gs pos="0">
              <a:schemeClr val="accent1">
                <a:tint val="98000"/>
                <a:shade val="25000"/>
                <a:satMod val="250000"/>
              </a:schemeClr>
            </a:gs>
            <a:gs pos="68000">
              <a:schemeClr val="accent1">
                <a:tint val="86000"/>
                <a:satMod val="115000"/>
              </a:schemeClr>
            </a:gs>
            <a:gs pos="100000">
              <a:schemeClr val="accent1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(-)Дефицит 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((+) </a:t>
          </a:r>
          <a:r>
            <a:rPr lang="ru-RU" sz="1800" kern="1200" dirty="0" err="1" smtClean="0">
              <a:solidFill>
                <a:schemeClr val="accent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rPr>
            <a:t>Профи-цит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)</a:t>
          </a:r>
        </a:p>
      </dsp:txBody>
      <dsp:txXfrm>
        <a:off x="5321762" y="442344"/>
        <a:ext cx="1212435" cy="6869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1"/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35" name="AutoShape 2"/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36" name="Text Box 3"/>
          <p:cNvSpPr txBox="1">
            <a:spLocks noChangeArrowheads="1"/>
          </p:cNvSpPr>
          <p:nvPr/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38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5988" y="744538"/>
            <a:ext cx="4962525" cy="3719512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4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8050"/>
            <a:ext cx="5435600" cy="44624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18440" name="Text Box 7"/>
          <p:cNvSpPr txBox="1">
            <a:spLocks noChangeArrowheads="1"/>
          </p:cNvSpPr>
          <p:nvPr/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3849688" y="9429750"/>
            <a:ext cx="2943225" cy="4937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 b="0">
                <a:solidFill>
                  <a:srgbClr val="000000"/>
                </a:solidFill>
                <a:latin typeface="Arial" charset="0"/>
                <a:ea typeface="+mn-ea"/>
                <a:cs typeface="Lucida Sans Unicode" charset="0"/>
              </a:defRPr>
            </a:lvl1pPr>
          </a:lstStyle>
          <a:p>
            <a:pPr>
              <a:defRPr/>
            </a:pPr>
            <a:fld id="{AB3D9A2E-AFC2-456D-9C86-F62A7F49B9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8394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4C8284B5-D66E-4824-8BDF-EB94FD41295F}" type="slidenum">
              <a:rPr lang="ru-RU" smtClean="0">
                <a:ea typeface="Microsoft YaHei" charset="-122"/>
              </a:rPr>
              <a:pPr/>
              <a:t>1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25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2CA4B451-451E-4962-8CF6-160884C94C03}" type="slidenum">
              <a:rPr lang="ru-RU" smtClean="0">
                <a:ea typeface="Microsoft YaHei" charset="-122"/>
              </a:rPr>
              <a:pPr/>
              <a:t>11</a:t>
            </a:fld>
            <a:endParaRPr lang="ru-RU" smtClean="0">
              <a:ea typeface="Microsoft YaHei" charset="-122"/>
            </a:endParaRPr>
          </a:p>
        </p:txBody>
      </p:sp>
      <p:sp>
        <p:nvSpPr>
          <p:cNvPr id="307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307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19D354EE-CB32-4034-8B8E-9E1C17FA61B0}" type="slidenum">
              <a:rPr lang="ru-RU" smtClean="0">
                <a:ea typeface="Microsoft YaHei" charset="-122"/>
              </a:rPr>
              <a:pPr/>
              <a:t>12</a:t>
            </a:fld>
            <a:endParaRPr lang="ru-RU" smtClean="0">
              <a:ea typeface="Microsoft YaHei" charset="-122"/>
            </a:endParaRPr>
          </a:p>
        </p:txBody>
      </p:sp>
      <p:sp>
        <p:nvSpPr>
          <p:cNvPr id="317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317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62900DEA-C3FE-4553-B591-5F6C975F9793}" type="slidenum">
              <a:rPr lang="ru-RU" smtClean="0">
                <a:ea typeface="Microsoft YaHei" charset="-122"/>
              </a:rPr>
              <a:pPr/>
              <a:t>13</a:t>
            </a:fld>
            <a:endParaRPr lang="ru-RU" smtClean="0">
              <a:ea typeface="Microsoft YaHei" charset="-122"/>
            </a:endParaRPr>
          </a:p>
        </p:txBody>
      </p:sp>
      <p:sp>
        <p:nvSpPr>
          <p:cNvPr id="327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7F6B5663-DCEA-4007-BC48-68D20B1AC879}" type="slidenum">
              <a:rPr lang="ru-RU" smtClean="0">
                <a:ea typeface="Microsoft YaHei" charset="-122"/>
              </a:rPr>
              <a:pPr/>
              <a:t>14</a:t>
            </a:fld>
            <a:endParaRPr lang="ru-RU" smtClean="0">
              <a:ea typeface="Microsoft YaHei" charset="-122"/>
            </a:endParaRPr>
          </a:p>
        </p:txBody>
      </p:sp>
      <p:sp>
        <p:nvSpPr>
          <p:cNvPr id="337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337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4C8284B5-D66E-4824-8BDF-EB94FD41295F}" type="slidenum">
              <a:rPr lang="ru-RU" smtClean="0">
                <a:ea typeface="Microsoft YaHei" charset="-122"/>
              </a:rPr>
              <a:pPr/>
              <a:t>2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25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4C8284B5-D66E-4824-8BDF-EB94FD41295F}" type="slidenum">
              <a:rPr lang="ru-RU" smtClean="0">
                <a:ea typeface="Microsoft YaHei" charset="-122"/>
              </a:rPr>
              <a:pPr/>
              <a:t>3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25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236CEB76-144E-420C-B533-00FD58217909}" type="slidenum">
              <a:rPr lang="ru-RU" smtClean="0">
                <a:ea typeface="Microsoft YaHei" charset="-122"/>
              </a:rPr>
              <a:pPr/>
              <a:t>4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457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458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8E315570-7017-4E68-8D1E-6C84D90EBD56}" type="slidenum">
              <a:rPr lang="ru-RU" smtClean="0">
                <a:ea typeface="Microsoft YaHei" charset="-122"/>
              </a:rPr>
              <a:pPr/>
              <a:t>5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AA5DE3F8-8C8A-4B9E-AD88-22E771FF54B2}" type="slidenum">
              <a:rPr lang="ru-RU" smtClean="0">
                <a:ea typeface="Microsoft YaHei" charset="-122"/>
              </a:rPr>
              <a:pPr/>
              <a:t>6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66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66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76E31429-995F-41A7-8D0B-1B146D5439BF}" type="slidenum">
              <a:rPr lang="ru-RU" smtClean="0">
                <a:ea typeface="Microsoft YaHei" charset="-122"/>
              </a:rPr>
              <a:pPr/>
              <a:t>8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76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765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DE629BFC-6F85-426A-8D21-4ABDA6E5D3EB}" type="slidenum">
              <a:rPr lang="ru-RU" smtClean="0">
                <a:ea typeface="Microsoft YaHei" charset="-122"/>
              </a:rPr>
              <a:pPr/>
              <a:t>9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86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867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BE77C1D8-89D8-48F4-AE42-DEFB77F9A3AA}" type="slidenum">
              <a:rPr lang="ru-RU" smtClean="0">
                <a:ea typeface="Microsoft YaHei" charset="-122"/>
              </a:rPr>
              <a:pPr/>
              <a:t>10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8751D0-4BA5-4429-9372-C8060A19A1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12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354A1B-3A79-449E-8908-E9784A93E0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2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B73F41-4C12-4818-BD58-105D6D8F38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2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6B6C75-9B2F-4E49-92C9-2EE7CC173E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2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CFB022-94F4-4469-9108-D2B60BC120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12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0DA131-03D5-4BE9-B114-FEE65542DD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2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543653-BD73-4239-9A14-4E817CDA75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2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7C2DB-C5C6-4C3B-BA77-F810CC33AB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2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88F1ED-4538-4216-9ED4-6B253DFB14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2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19685-3D12-4C77-B319-06ED3172C5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2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02A6C234-E863-4D7A-9A3F-5F0069C3B1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Tm="12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073C50-99BB-4FAE-9955-0D9952B8706D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C712CB63-3F1E-47A6-9234-C77C48C8E3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7" r:id="rId1"/>
    <p:sldLayoutId id="2147484178" r:id="rId2"/>
    <p:sldLayoutId id="2147484179" r:id="rId3"/>
    <p:sldLayoutId id="2147484180" r:id="rId4"/>
    <p:sldLayoutId id="2147484181" r:id="rId5"/>
    <p:sldLayoutId id="2147484182" r:id="rId6"/>
    <p:sldLayoutId id="2147484183" r:id="rId7"/>
    <p:sldLayoutId id="2147484184" r:id="rId8"/>
    <p:sldLayoutId id="2147484185" r:id="rId9"/>
    <p:sldLayoutId id="2147484186" r:id="rId10"/>
    <p:sldLayoutId id="2147484187" r:id="rId11"/>
  </p:sldLayoutIdLst>
  <p:transition spd="slow" advTm="12000">
    <p:fad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getImage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2204864"/>
            <a:ext cx="2880320" cy="3847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SC0020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3248980"/>
            <a:ext cx="3600400" cy="270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95288" y="6021388"/>
            <a:ext cx="8353425" cy="6731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2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к </a:t>
            </a:r>
            <a:r>
              <a:rPr lang="ru-RU" sz="12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решению Собрания  депутатов  </a:t>
            </a:r>
            <a:r>
              <a:rPr lang="ru-RU" sz="12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поселка Кшенский Советского </a:t>
            </a:r>
            <a:r>
              <a:rPr lang="ru-RU" sz="12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района Курской области</a:t>
            </a:r>
          </a:p>
          <a:p>
            <a:pPr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200" b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  </a:t>
            </a:r>
            <a:r>
              <a:rPr lang="ru-RU" sz="1200" b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от .</a:t>
            </a:r>
            <a:r>
              <a:rPr lang="ru-RU" sz="12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12.2024 </a:t>
            </a:r>
            <a:r>
              <a:rPr lang="ru-RU" sz="12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года № </a:t>
            </a:r>
            <a:r>
              <a:rPr lang="ru-RU" sz="12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 «</a:t>
            </a:r>
            <a:r>
              <a:rPr lang="ru-RU" sz="12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О бюджете  </a:t>
            </a:r>
            <a:r>
              <a:rPr lang="ru-RU" sz="12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муниципального образования поселок Кшенский Советского муниципального </a:t>
            </a:r>
            <a:r>
              <a:rPr lang="ru-RU" sz="12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района  Курской области на </a:t>
            </a:r>
            <a:r>
              <a:rPr lang="ru-RU" sz="12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2025 год и плановый период 2026 – 2027 годов»</a:t>
            </a:r>
            <a:endParaRPr lang="ru-RU" sz="12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Microsoft YaHei" charset="0"/>
            </a:endParaRPr>
          </a:p>
          <a:p>
            <a:pPr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12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Microsoft YaHei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7851648" cy="2764904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БЮДЖЕТА ДЛЯ ГРАЖДАН 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ПОСЕЛКА КШЕНСКИЙ</a:t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СОВЕТСКОГО РАЙОНА</a:t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КУРСКОЙ ОБЛАСТИ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539552" y="404664"/>
            <a:ext cx="8229600" cy="151216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Расходы бюджета поселка Кшенский на 2025 год в разрезе муниципальных программ</a:t>
            </a:r>
            <a:endParaRPr lang="en-US" b="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ea typeface="Microsoft YaHei" charset="0"/>
            </a:endParaRPr>
          </a:p>
        </p:txBody>
      </p:sp>
      <p:sp>
        <p:nvSpPr>
          <p:cNvPr id="13342" name="Rectangle 55"/>
          <p:cNvSpPr>
            <a:spLocks noChangeArrowheads="1"/>
          </p:cNvSpPr>
          <p:nvPr/>
        </p:nvSpPr>
        <p:spPr bwMode="auto">
          <a:xfrm>
            <a:off x="539751" y="6458694"/>
            <a:ext cx="8280722" cy="24840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 anchor="ctr">
            <a:spAutoFit/>
          </a:bodyPr>
          <a:lstStyle/>
          <a:p>
            <a:pPr algn="l"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000" b="0" dirty="0" smtClean="0">
                <a:solidFill>
                  <a:schemeClr val="accent2">
                    <a:lumMod val="50000"/>
                  </a:schemeClr>
                </a:solidFill>
              </a:rPr>
              <a:t>Нумерация </a:t>
            </a:r>
            <a:r>
              <a:rPr lang="ru-RU" sz="1000" b="0" dirty="0">
                <a:solidFill>
                  <a:schemeClr val="accent2">
                    <a:lumMod val="50000"/>
                  </a:schemeClr>
                </a:solidFill>
              </a:rPr>
              <a:t>муниципальных программ  указана в соответствии с присвоенными им кодами для отражения в бюджете </a:t>
            </a:r>
            <a:r>
              <a:rPr lang="ru-RU" sz="1000" b="0" dirty="0" smtClean="0">
                <a:solidFill>
                  <a:schemeClr val="accent2">
                    <a:lumMod val="50000"/>
                  </a:schemeClr>
                </a:solidFill>
              </a:rPr>
              <a:t>поселка Кшенский   </a:t>
            </a:r>
            <a:endParaRPr lang="ru-RU" sz="1000" b="0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6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776786"/>
              </p:ext>
            </p:extLst>
          </p:nvPr>
        </p:nvGraphicFramePr>
        <p:xfrm>
          <a:off x="323528" y="1988840"/>
          <a:ext cx="8537451" cy="4039224"/>
        </p:xfrm>
        <a:graphic>
          <a:graphicData uri="http://schemas.openxmlformats.org/drawingml/2006/table">
            <a:tbl>
              <a:tblPr>
                <a:solidFill>
                  <a:schemeClr val="tx2">
                    <a:lumMod val="20000"/>
                    <a:lumOff val="80000"/>
                  </a:schemeClr>
                </a:solidFill>
                <a:tableStyleId>{775DCB02-9BB8-47FD-8907-85C794F793BA}</a:tableStyleId>
              </a:tblPr>
              <a:tblGrid>
                <a:gridCol w="71287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86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4056">
                <a:tc gridSpan="2"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Расходы на реализацию муниципальных программ поселка Кшенский  по направлениям: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36000" marR="36000" marT="662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Наименование муниципальной программы</a:t>
                      </a:r>
                    </a:p>
                  </a:txBody>
                  <a:tcPr marL="90000" marR="90000" marT="73445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Сумма, 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тыс. рублей</a:t>
                      </a:r>
                    </a:p>
                  </a:txBody>
                  <a:tcPr marL="90000" marR="90000" marT="73445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02. Муниципальная программа «Социальная поддержка граждан» в муниципальном образовании «городское поселение поселок Кшенский» Советского района  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65" marB="4572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250,0</a:t>
                      </a:r>
                    </a:p>
                  </a:txBody>
                  <a:tcPr marL="90000" marR="90000" marT="92166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05. </a:t>
                      </a:r>
                      <a:r>
                        <a:rPr lang="ru-RU" sz="13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«Энергосбережение и повышение энергетической эффективности в МО «</a:t>
                      </a:r>
                      <a:r>
                        <a:rPr lang="ru-RU" sz="13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поселок </a:t>
                      </a:r>
                      <a:r>
                        <a:rPr lang="ru-RU" sz="13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Кшенский» Советского района Курской области »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65" marB="4572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50,0</a:t>
                      </a:r>
                    </a:p>
                  </a:txBody>
                  <a:tcPr marL="90000" marR="90000" marT="92166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07. </a:t>
                      </a:r>
                      <a:r>
                        <a:rPr lang="ru-RU" sz="13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«Обеспечение доступным и комфортным жильем и коммунальными услугами граждан в  МО«</a:t>
                      </a:r>
                      <a:r>
                        <a:rPr lang="ru-RU" sz="13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поселок </a:t>
                      </a:r>
                      <a:r>
                        <a:rPr lang="ru-RU" sz="13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Кшенском» Советского района Курской области "Благоустройство территорий городского поселений »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65" marB="4572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4497,0</a:t>
                      </a:r>
                    </a:p>
                  </a:txBody>
                  <a:tcPr marL="90000" marR="90000" marT="92166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08. </a:t>
                      </a:r>
                      <a:r>
                        <a:rPr lang="ru-RU" sz="13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«Повышение эффективности работы с молодежью, организация отдыха и оздоровления детей, молодежи, развитие физической культуры и спорта »в МО«</a:t>
                      </a:r>
                      <a:r>
                        <a:rPr lang="ru-RU" sz="13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поселок </a:t>
                      </a:r>
                      <a:r>
                        <a:rPr lang="ru-RU" sz="13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Кшенский» Советского района Курской области »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65" marB="4572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200.0</a:t>
                      </a:r>
                    </a:p>
                  </a:txBody>
                  <a:tcPr marL="90000" marR="90000" marT="92166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9. </a:t>
                      </a:r>
                      <a:r>
                        <a:rPr lang="ru-RU" sz="13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«Развитие муниципальной службы  в муниципальном образовании «</a:t>
                      </a:r>
                      <a:r>
                        <a:rPr lang="ru-RU" sz="13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поселок </a:t>
                      </a:r>
                      <a:r>
                        <a:rPr lang="ru-RU" sz="13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Кшенский» Советского района Курской области »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65" marB="4572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0,0</a:t>
                      </a:r>
                    </a:p>
                  </a:txBody>
                  <a:tcPr marL="90000" marR="90000" marT="92166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468313" y="0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539552" y="404664"/>
            <a:ext cx="8229600" cy="151216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Расходы бюджета поселка Кшенский на 2025 год в разрезе муниципальных программ</a:t>
            </a:r>
            <a:endParaRPr lang="en-US" b="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ea typeface="Microsoft YaHei" charset="0"/>
            </a:endParaRPr>
          </a:p>
        </p:txBody>
      </p:sp>
      <p:graphicFrame>
        <p:nvGraphicFramePr>
          <p:cNvPr id="6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3714343"/>
              </p:ext>
            </p:extLst>
          </p:nvPr>
        </p:nvGraphicFramePr>
        <p:xfrm>
          <a:off x="251520" y="2204864"/>
          <a:ext cx="8537451" cy="4257567"/>
        </p:xfrm>
        <a:graphic>
          <a:graphicData uri="http://schemas.openxmlformats.org/drawingml/2006/table">
            <a:tbl>
              <a:tblPr>
                <a:solidFill>
                  <a:schemeClr val="tx2">
                    <a:lumMod val="20000"/>
                    <a:lumOff val="80000"/>
                  </a:schemeClr>
                </a:solidFill>
                <a:tableStyleId>{775DCB02-9BB8-47FD-8907-85C794F793BA}</a:tableStyleId>
              </a:tblPr>
              <a:tblGrid>
                <a:gridCol w="71287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86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Наименование муниципальной программы</a:t>
                      </a:r>
                    </a:p>
                  </a:txBody>
                  <a:tcPr marL="90000" marR="90000" marT="73445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Сумма, 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тыс. рублей</a:t>
                      </a:r>
                    </a:p>
                  </a:txBody>
                  <a:tcPr marL="90000" marR="90000" marT="73445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  11. </a:t>
                      </a:r>
                      <a:r>
                        <a:rPr lang="ru-RU" sz="13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«Развитие транспортной системы</a:t>
                      </a:r>
                      <a:r>
                        <a:rPr lang="ru-RU" sz="1300" b="0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3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,обеспечение перевозки пассажиров » в муниципальном образовании «поселок Кшенский» Советского района Курской области 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65" marB="4572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60155,9</a:t>
                      </a:r>
                    </a:p>
                  </a:txBody>
                  <a:tcPr marL="90000" marR="90000" marT="92166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 12. </a:t>
                      </a:r>
                      <a:r>
                        <a:rPr lang="ru-RU" sz="13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«Профилактика правонарушений» в муниципальном образовании «поселок Кшенский Советского района Курской области »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49" marB="4571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50,0</a:t>
                      </a:r>
                    </a:p>
                  </a:txBody>
                  <a:tcPr marL="90000" marR="90000" marT="91066" marB="4571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 13. </a:t>
                      </a:r>
                      <a:r>
                        <a:rPr lang="ru-RU" sz="13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 «Защита населения и территории от чрезвычайных ситуаций, обеспечение пожарной безопасности и безопасности людей на водных объектах» в муниципальном образовании «поселок Кшенский Советского района Курской области »</a:t>
                      </a:r>
                    </a:p>
                  </a:txBody>
                  <a:tcPr marL="90000" marR="90000" marT="72349" marB="4571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100,0</a:t>
                      </a:r>
                    </a:p>
                  </a:txBody>
                  <a:tcPr marL="90000" marR="90000" marT="91066" marB="4571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18. Основное мероприятие «Мероприятия по капитальному ремонту многоквартирных домов находящихся в собственности муниципального образования поселка Кшенский»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endParaRPr lang="ru-RU" sz="1300" b="0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0000" marR="90000" marT="72349" marB="4571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100,0</a:t>
                      </a:r>
                    </a:p>
                  </a:txBody>
                  <a:tcPr marL="90000" marR="90000" marT="92146" marB="4679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  19. </a:t>
                      </a:r>
                      <a:r>
                        <a:rPr lang="ru-RU" sz="13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</a:t>
                      </a:r>
                      <a:r>
                        <a:rPr lang="ru-RU" sz="1300" u="none" strike="noStrike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программа</a:t>
                      </a:r>
                      <a:r>
                        <a:rPr lang="ru-RU" sz="1300" u="none" strike="noStrike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3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«Формирование</a:t>
                      </a:r>
                      <a:r>
                        <a:rPr lang="ru-RU" sz="1300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современной городской среды муниципального образования городское поселение поселок Кшенский Советского района Курской области .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49" marB="4571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600,0</a:t>
                      </a:r>
                    </a:p>
                  </a:txBody>
                  <a:tcPr marL="90000" marR="90000" marT="92146" marB="4679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49" marB="4571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91066" marB="4571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374650" y="631825"/>
            <a:ext cx="8394700" cy="106898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Муниципальный долг </a:t>
            </a:r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поселка Кшенский</a:t>
            </a:r>
            <a:endParaRPr lang="ru-RU" sz="40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Microsoft YaHei" charset="0"/>
              <a:cs typeface="Arial" pitchFamily="34" charset="0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679450" y="3214688"/>
            <a:ext cx="7321550" cy="11223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2900" indent="-339725" algn="just"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1600" b="0" dirty="0">
              <a:solidFill>
                <a:srgbClr val="003366"/>
              </a:solidFill>
            </a:endParaRPr>
          </a:p>
          <a:p>
            <a:pPr marL="342900" indent="-339725" algn="just"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1600" b="0" dirty="0">
              <a:solidFill>
                <a:srgbClr val="003366"/>
              </a:solidFill>
            </a:endParaRPr>
          </a:p>
        </p:txBody>
      </p:sp>
      <p:sp>
        <p:nvSpPr>
          <p:cNvPr id="15374" name="Text Box 29"/>
          <p:cNvSpPr txBox="1">
            <a:spLocks noChangeArrowheads="1"/>
          </p:cNvSpPr>
          <p:nvPr/>
        </p:nvSpPr>
        <p:spPr bwMode="auto">
          <a:xfrm>
            <a:off x="571500" y="1970088"/>
            <a:ext cx="8248972" cy="132343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813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 u="sng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Муниципальный долг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это обязательства, возникающие из муниципальных заимствований (т.е. кредитов, муниципальных ценных бумаг), гарантий по обязательствам третьих лиц, другие обязательства, принятые на себя </a:t>
            </a:r>
            <a:r>
              <a:rPr lang="ru-RU" sz="16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муниципальным образованием «поселок  Кшенский» </a:t>
            </a:r>
            <a:r>
              <a:rPr lang="ru-RU" sz="16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Советского района Курской </a:t>
            </a:r>
            <a:r>
              <a:rPr lang="ru-RU" sz="16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области</a:t>
            </a:r>
            <a:endParaRPr lang="ru-RU" sz="1600" b="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799290"/>
              </p:ext>
            </p:extLst>
          </p:nvPr>
        </p:nvGraphicFramePr>
        <p:xfrm>
          <a:off x="251520" y="3717032"/>
          <a:ext cx="8537451" cy="1608485"/>
        </p:xfrm>
        <a:graphic>
          <a:graphicData uri="http://schemas.openxmlformats.org/drawingml/2006/table">
            <a:tbl>
              <a:tblPr>
                <a:solidFill>
                  <a:schemeClr val="tx2">
                    <a:lumMod val="20000"/>
                    <a:lumOff val="80000"/>
                  </a:schemeClr>
                </a:solidFill>
                <a:tableStyleId>{775DCB02-9BB8-47FD-8907-85C794F793BA}</a:tableStyleId>
              </a:tblPr>
              <a:tblGrid>
                <a:gridCol w="53285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88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21467">
                <a:tc>
                  <a:txBody>
                    <a:bodyPr/>
                    <a:lstStyle/>
                    <a:p>
                      <a:pPr marL="0" marR="0" lvl="0" indent="317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  <a:defRPr/>
                      </a:pPr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Расходы на обслуживание муниципального долга </a:t>
                      </a:r>
                    </a:p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4000" marR="54000" marT="80643" marB="54002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сумма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(тыс. рублей)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4000" marR="54000" marT="80643" marB="54002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2524"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  <a:defRPr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2025 году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36000" marR="36000" marT="662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685800" y="260350"/>
            <a:ext cx="7772400" cy="6337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400" b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Microsoft YaHei" charset="0"/>
              </a:rPr>
              <a:t/>
            </a:r>
            <a:br>
              <a:rPr lang="ru-RU" sz="4400" b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Microsoft YaHei" charset="0"/>
              </a:rPr>
            </a:br>
            <a:endParaRPr lang="ru-RU" sz="4400" b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ea typeface="Microsoft YaHei" charset="0"/>
            </a:endParaRP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468313" y="404813"/>
            <a:ext cx="8135937" cy="266414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ts val="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«Бюджет для граждан» в доступной для широкого круга пользователей форме раскрывает информацию о бюджете 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поселка Кшенский </a:t>
            </a:r>
          </a:p>
          <a:p>
            <a:pPr>
              <a:spcBef>
                <a:spcPts val="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2025год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spcBef>
                <a:spcPts val="3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400" b="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 b="0" dirty="0">
              <a:solidFill>
                <a:srgbClr val="000000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683568" y="3140968"/>
            <a:ext cx="8135937" cy="302433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ts val="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400" b="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 b="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Координаторы проекта:</a:t>
            </a:r>
          </a:p>
          <a:p>
            <a:pPr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Финансовый отдел  Администрации поселка Кшенский Советского района</a:t>
            </a:r>
            <a:r>
              <a:rPr lang="en-US" sz="18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Курской области </a:t>
            </a:r>
          </a:p>
          <a:p>
            <a:pPr>
              <a:lnSpc>
                <a:spcPct val="90000"/>
              </a:lnSpc>
              <a:spcBef>
                <a:spcPts val="2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800" b="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Информация подготовлена Администрацией поселка Кшенский Советского района Курской области</a:t>
            </a:r>
          </a:p>
          <a:p>
            <a:pPr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800" b="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b="0" dirty="0" smtClean="0">
                <a:solidFill>
                  <a:srgbClr val="000000"/>
                </a:solidFill>
              </a:rPr>
              <a:t> </a:t>
            </a:r>
            <a:endParaRPr lang="en-US" sz="1800" b="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468313" y="404664"/>
            <a:ext cx="8218487" cy="201622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Контактная информация </a:t>
            </a:r>
            <a:b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</a:b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для взаимодействия с гражданами:</a:t>
            </a:r>
          </a:p>
        </p:txBody>
      </p:sp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457200" y="2996952"/>
            <a:ext cx="8229600" cy="312921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indent="3175">
              <a:spcBef>
                <a:spcPts val="800"/>
              </a:spcBef>
              <a:buClrTx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Администрация поселка Кшенский Советского района Курской области</a:t>
            </a:r>
          </a:p>
          <a:p>
            <a:pPr marL="342900" indent="-339725">
              <a:spcBef>
                <a:spcPts val="8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8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indent="3175">
              <a:lnSpc>
                <a:spcPct val="80000"/>
              </a:lnSpc>
              <a:spcBef>
                <a:spcPts val="5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306600,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Курская область, Советский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район, поселок Кшенский, ул.Свердлова ,48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39725">
              <a:lnSpc>
                <a:spcPct val="80000"/>
              </a:lnSpc>
              <a:spcBef>
                <a:spcPts val="5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тел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.: (47158)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2-13-42 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39725">
              <a:lnSpc>
                <a:spcPct val="80000"/>
              </a:lnSpc>
              <a:spcBef>
                <a:spcPts val="5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Факс: (47158)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2-13-42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39725">
              <a:lnSpc>
                <a:spcPct val="80000"/>
              </a:lnSpc>
              <a:spcBef>
                <a:spcPts val="5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fr-FR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-mail: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u="sng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admkshen@mail.ru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1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323528" y="764704"/>
            <a:ext cx="8291512" cy="10223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Что такое бюджет для граждан?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67544" y="2204864"/>
            <a:ext cx="8229600" cy="355699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ts val="700"/>
              </a:spcBef>
              <a:buClr>
                <a:srgbClr val="003366"/>
              </a:buCl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Бюджет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для граждан </a:t>
            </a:r>
            <a:r>
              <a:rPr lang="ru-RU" sz="28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- это упрощенная версия бюджетного документа, которая использует неформальный язык и доступные форматы, чтобы облегчить для граждан понимание бюджета. Он содержит информационно-аналитический материал, доступный для широкого круга неподготовленных </a:t>
            </a:r>
            <a:r>
              <a:rPr lang="ru-RU" sz="28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пользователей</a:t>
            </a:r>
            <a:endParaRPr lang="ru-RU" sz="2800" b="0" dirty="0">
              <a:solidFill>
                <a:schemeClr val="accent2">
                  <a:lumMod val="50000"/>
                </a:schemeClr>
              </a:solidFill>
              <a:latin typeface="Arial" pitchFamily="34" charset="0"/>
              <a:ea typeface="Microsoft YaHei" charset="0"/>
              <a:cs typeface="Arial" pitchFamily="34" charset="0"/>
            </a:endParaRPr>
          </a:p>
          <a:p>
            <a:pPr marL="341313" indent="-339725" algn="l">
              <a:spcBef>
                <a:spcPts val="700"/>
              </a:spcBef>
              <a:buClrTx/>
              <a:buFontTx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endParaRPr lang="ru-RU" sz="2800" b="0" dirty="0">
              <a:solidFill>
                <a:srgbClr val="003366"/>
              </a:solidFill>
              <a:ea typeface="Microsoft YaHei" charset="0"/>
            </a:endParaRPr>
          </a:p>
        </p:txBody>
      </p:sp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467544" y="476672"/>
            <a:ext cx="8229600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Основные характеристики бюджета</a:t>
            </a: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95536" y="3501008"/>
            <a:ext cx="8229600" cy="2808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2900" indent="-339725">
              <a:spcBef>
                <a:spcPts val="7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8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39725">
              <a:spcBef>
                <a:spcPts val="7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(-) Дефицит</a:t>
            </a:r>
            <a:r>
              <a:rPr lang="ru-RU" sz="20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превышение расходов над доходами</a:t>
            </a:r>
          </a:p>
          <a:p>
            <a:pPr marL="342900" indent="-339725">
              <a:spcBef>
                <a:spcPts val="6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18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(принимается решение об источниках </a:t>
            </a:r>
            <a:r>
              <a:rPr lang="ru-RU" sz="18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покрытия дефицита </a:t>
            </a:r>
            <a:r>
              <a:rPr lang="ru-RU" sz="18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использовать остатки, взять в долг</a:t>
            </a:r>
            <a:r>
              <a:rPr lang="ru-RU" sz="18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342900" indent="-339725">
              <a:spcBef>
                <a:spcPts val="6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800" b="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39725">
              <a:spcBef>
                <a:spcPts val="7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(+)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Профицит</a:t>
            </a:r>
            <a:r>
              <a:rPr lang="ru-RU" sz="20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превышение доходов над расходами</a:t>
            </a:r>
          </a:p>
          <a:p>
            <a:pPr marL="342900" indent="-339725">
              <a:spcBef>
                <a:spcPts val="6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0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18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принимается решение об использовании доходов – </a:t>
            </a:r>
            <a:r>
              <a:rPr lang="ru-RU" sz="18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накапливать </a:t>
            </a:r>
            <a:r>
              <a:rPr lang="ru-RU" sz="18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резервы, </a:t>
            </a:r>
            <a:r>
              <a:rPr lang="ru-RU" sz="18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погашать </a:t>
            </a:r>
            <a:r>
              <a:rPr lang="ru-RU" sz="18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долг)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115616" y="2060848"/>
          <a:ext cx="6786610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611560" y="404664"/>
            <a:ext cx="8229600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5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Доходы бюджета</a:t>
            </a:r>
          </a:p>
        </p:txBody>
      </p:sp>
      <p:grpSp>
        <p:nvGrpSpPr>
          <p:cNvPr id="10" name="Группа 9"/>
          <p:cNvGrpSpPr/>
          <p:nvPr/>
        </p:nvGrpSpPr>
        <p:grpSpPr>
          <a:xfrm>
            <a:off x="683568" y="2708920"/>
            <a:ext cx="7715304" cy="3643338"/>
            <a:chOff x="1214414" y="3000372"/>
            <a:chExt cx="7715304" cy="3643338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1214414" y="3000372"/>
              <a:ext cx="1928826" cy="571504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8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Налоговые доходы</a:t>
              </a:r>
              <a:endParaRPr lang="ru-RU" sz="18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3857620" y="3000372"/>
              <a:ext cx="2143140" cy="571504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8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Неналоговые доходы</a:t>
              </a:r>
              <a:endParaRPr lang="ru-RU" sz="18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6572264" y="3000372"/>
              <a:ext cx="2357454" cy="571504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8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Безвозмездные поступления</a:t>
              </a:r>
              <a:endParaRPr lang="ru-RU" sz="18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214414" y="3714752"/>
              <a:ext cx="2000264" cy="2928958"/>
            </a:xfrm>
            <a:prstGeom prst="rect">
              <a:avLst/>
            </a:prstGeom>
            <a:ln w="28575"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lvl="0"/>
              <a:r>
                <a:rPr lang="ru-RU" sz="15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 земельный налог;</a:t>
              </a:r>
            </a:p>
            <a:p>
              <a:pPr lvl="0"/>
              <a:r>
                <a:rPr lang="ru-RU" sz="15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 налог на доходы физических лиц;</a:t>
              </a:r>
            </a:p>
            <a:p>
              <a:pPr lvl="0"/>
              <a:r>
                <a:rPr lang="ru-RU" sz="15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 налог на имущество организаций;</a:t>
              </a:r>
            </a:p>
            <a:p>
              <a:pPr lvl="0"/>
              <a:r>
                <a:rPr lang="ru-RU" sz="15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- иные налоговые доходы</a:t>
              </a:r>
            </a:p>
            <a:p>
              <a:pPr lvl="0"/>
              <a:r>
                <a:rPr lang="ru-RU" sz="14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ru-RU" sz="1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857620" y="3643314"/>
              <a:ext cx="2143140" cy="3000396"/>
            </a:xfrm>
            <a:prstGeom prst="rect">
              <a:avLst/>
            </a:prstGeom>
            <a:ln w="28575"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5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 доходы от использования муниципального имущества;</a:t>
              </a:r>
            </a:p>
            <a:p>
              <a:pPr>
                <a:buFontTx/>
                <a:buChar char="-"/>
              </a:pPr>
              <a:r>
                <a:rPr lang="ru-RU" sz="15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доходы от платных услуг;</a:t>
              </a:r>
            </a:p>
            <a:p>
              <a:pPr>
                <a:buFontTx/>
                <a:buChar char="-"/>
              </a:pPr>
              <a:r>
                <a:rPr lang="ru-RU" sz="15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 иные неналоговые доходы</a:t>
              </a:r>
            </a:p>
            <a:p>
              <a:pPr lvl="0"/>
              <a:r>
                <a:rPr lang="ru-RU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6572264" y="3643314"/>
              <a:ext cx="2357454" cy="3000396"/>
            </a:xfrm>
            <a:prstGeom prst="rect">
              <a:avLst/>
            </a:prstGeom>
            <a:ln w="28575"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4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 </a:t>
              </a:r>
              <a:r>
                <a:rPr lang="ru-RU" sz="15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безвозмездные поступления из федерального и областного бюджетов </a:t>
              </a:r>
              <a:r>
                <a:rPr lang="ru-RU" sz="11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(</a:t>
              </a:r>
              <a:r>
                <a:rPr lang="ru-RU" sz="1100" i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дотации, субсидии, субвенции, </a:t>
              </a:r>
            </a:p>
            <a:p>
              <a:r>
                <a:rPr lang="ru-RU" sz="1100" i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иные межбюджетные трансферты</a:t>
              </a:r>
              <a:r>
                <a:rPr lang="ru-RU" sz="11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);</a:t>
              </a:r>
            </a:p>
            <a:p>
              <a:r>
                <a:rPr lang="ru-RU" sz="14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 </a:t>
              </a:r>
              <a:r>
                <a:rPr lang="ru-RU" sz="13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безвозмездные поступления от юридических и физических лиц </a:t>
              </a:r>
              <a:r>
                <a:rPr lang="ru-RU" sz="1100" i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(кроме налоговых и неналоговых доходов)</a:t>
              </a:r>
            </a:p>
            <a:p>
              <a:endParaRPr lang="ru-RU" sz="1100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7" name="Прямоугольник 16"/>
          <p:cNvSpPr/>
          <p:nvPr/>
        </p:nvSpPr>
        <p:spPr>
          <a:xfrm>
            <a:off x="2843808" y="1556792"/>
            <a:ext cx="3456384" cy="57150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Доходы бюджета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7" name="Группа 36"/>
          <p:cNvGrpSpPr/>
          <p:nvPr/>
        </p:nvGrpSpPr>
        <p:grpSpPr>
          <a:xfrm>
            <a:off x="1619672" y="2132856"/>
            <a:ext cx="5544616" cy="580624"/>
            <a:chOff x="1619672" y="2132856"/>
            <a:chExt cx="5544616" cy="580624"/>
          </a:xfrm>
        </p:grpSpPr>
        <p:cxnSp>
          <p:nvCxnSpPr>
            <p:cNvPr id="31" name="Прямая соединительная линия 30"/>
            <p:cNvCxnSpPr/>
            <p:nvPr/>
          </p:nvCxnSpPr>
          <p:spPr>
            <a:xfrm>
              <a:off x="1619672" y="2420888"/>
              <a:ext cx="554461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4427984" y="2132856"/>
              <a:ext cx="0" cy="29259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1619672" y="2416328"/>
              <a:ext cx="0" cy="29259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7164288" y="2420888"/>
              <a:ext cx="0" cy="29259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>
              <a:off x="4427984" y="2420888"/>
              <a:ext cx="0" cy="29259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395536" y="692696"/>
            <a:ext cx="8229600" cy="172819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8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Основные характеристики  бюджета </a:t>
            </a:r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поселка Кшенский </a:t>
            </a:r>
          </a:p>
          <a:p>
            <a:pPr>
              <a:lnSpc>
                <a:spcPct val="8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на 2025 </a:t>
            </a: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год </a:t>
            </a:r>
            <a:r>
              <a:rPr lang="ru-RU" sz="2600" b="0" dirty="0">
                <a:solidFill>
                  <a:srgbClr val="002060"/>
                </a:solidFill>
                <a:ea typeface="Microsoft YaHei" charset="0"/>
              </a:rPr>
              <a:t/>
            </a:r>
            <a:br>
              <a:rPr lang="ru-RU" sz="2600" b="0" dirty="0">
                <a:solidFill>
                  <a:srgbClr val="002060"/>
                </a:solidFill>
                <a:ea typeface="Microsoft YaHei" charset="0"/>
              </a:rPr>
            </a:br>
            <a:endParaRPr lang="ru-RU" sz="2600" b="0" dirty="0">
              <a:solidFill>
                <a:srgbClr val="002060"/>
              </a:solidFill>
              <a:ea typeface="Microsoft YaHei" charset="0"/>
            </a:endParaRP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-57150" y="4827588"/>
            <a:ext cx="246063" cy="274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93086477"/>
              </p:ext>
            </p:extLst>
          </p:nvPr>
        </p:nvGraphicFramePr>
        <p:xfrm>
          <a:off x="571472" y="2204864"/>
          <a:ext cx="7643866" cy="40419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0" y="404664"/>
            <a:ext cx="8892480" cy="213285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4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Структура расходов бюджета </a:t>
            </a:r>
            <a:r>
              <a:rPr lang="ru-RU" sz="3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поселка Кшенский по </a:t>
            </a:r>
            <a:r>
              <a:rPr lang="ru-RU" sz="34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разделам функциональной классификации </a:t>
            </a:r>
            <a:r>
              <a:rPr lang="ru-RU" sz="3600" b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icrosoft YaHei" charset="0"/>
              </a:rPr>
              <a:t/>
            </a:r>
            <a:br>
              <a:rPr lang="ru-RU" sz="3600" b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icrosoft YaHei" charset="0"/>
              </a:rPr>
            </a:br>
            <a:endParaRPr lang="ru-RU" sz="3600" b="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ea typeface="Microsoft YaHei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38422407"/>
              </p:ext>
            </p:extLst>
          </p:nvPr>
        </p:nvGraphicFramePr>
        <p:xfrm>
          <a:off x="611560" y="2276872"/>
          <a:ext cx="8208912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SC_03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4077072"/>
            <a:ext cx="3851920" cy="25611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800200"/>
          </a:xfrm>
        </p:spPr>
        <p:txBody>
          <a:bodyPr>
            <a:noAutofit/>
          </a:bodyPr>
          <a:lstStyle/>
          <a:p>
            <a:pPr algn="ctr">
              <a:lnSpc>
                <a:spcPct val="7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Расходы бюджета поселка  Кшенский на культуру и библиотечное обслуживание </a:t>
            </a:r>
            <a:b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в 2025 году – 0тыс. рублей</a:t>
            </a: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172424167"/>
              </p:ext>
            </p:extLst>
          </p:nvPr>
        </p:nvGraphicFramePr>
        <p:xfrm>
          <a:off x="-214346" y="2786058"/>
          <a:ext cx="6768752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899592" y="666214"/>
            <a:ext cx="8126413" cy="156078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Меры социальной поддержки, оказываемые отдельным категориям граждан</a:t>
            </a:r>
          </a:p>
        </p:txBody>
      </p:sp>
      <p:graphicFrame>
        <p:nvGraphicFramePr>
          <p:cNvPr id="12290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138664"/>
              </p:ext>
            </p:extLst>
          </p:nvPr>
        </p:nvGraphicFramePr>
        <p:xfrm>
          <a:off x="395536" y="4725144"/>
          <a:ext cx="8537451" cy="1687750"/>
        </p:xfrm>
        <a:graphic>
          <a:graphicData uri="http://schemas.openxmlformats.org/drawingml/2006/table">
            <a:tbl>
              <a:tblPr>
                <a:solidFill>
                  <a:schemeClr val="tx2">
                    <a:lumMod val="20000"/>
                    <a:lumOff val="80000"/>
                  </a:schemeClr>
                </a:solidFill>
                <a:tableStyleId>{775DCB02-9BB8-47FD-8907-85C794F793BA}</a:tableStyleId>
              </a:tblPr>
              <a:tblGrid>
                <a:gridCol w="53285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86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27138"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 меры социальной поддержки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4000" marR="54000" marT="80643" marB="54002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Число</a:t>
                      </a:r>
                    </a:p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получателей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4000" marR="54000" marT="80643" marB="54002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317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Расходы </a:t>
                      </a:r>
                    </a:p>
                    <a:p>
                      <a:pPr marL="0" marR="0" lvl="0" indent="317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 2025 год, </a:t>
                      </a:r>
                    </a:p>
                    <a:p>
                      <a:pPr marL="0" marR="0" lvl="0" indent="317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 рублей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4000" marR="54000" marT="80643" marB="54002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2524">
                <a:tc>
                  <a:txBody>
                    <a:bodyPr/>
                    <a:lstStyle/>
                    <a:p>
                      <a:pPr marL="0" marR="0" lvl="0" indent="317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Реализация мероприятий по обеспечению жильем молодых семей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66243" marB="36001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36000" marR="36000" marT="66243" marB="36001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  <a:defRPr/>
                      </a:pPr>
                      <a:endParaRPr kumimoji="0" lang="ru-RU" sz="160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  <a:defRPr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503,0</a:t>
                      </a:r>
                    </a:p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66243" marB="36001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026" name="Picture 2" descr="C:\Users\пользователь\Рабочий стол\1-2020-05-29T155802.7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236" y="2276872"/>
            <a:ext cx="4248472" cy="2324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251520" y="548680"/>
            <a:ext cx="8713788" cy="1800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«Программная» структура расходов </a:t>
            </a:r>
            <a:b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</a:b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 бюджета 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поселка Кшенский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/>
            </a:r>
            <a:b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</a:b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на 2025 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год</a:t>
            </a:r>
          </a:p>
        </p:txBody>
      </p:sp>
      <p:graphicFrame>
        <p:nvGraphicFramePr>
          <p:cNvPr id="4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0304603"/>
              </p:ext>
            </p:extLst>
          </p:nvPr>
        </p:nvGraphicFramePr>
        <p:xfrm>
          <a:off x="251520" y="2564904"/>
          <a:ext cx="8537451" cy="3669740"/>
        </p:xfrm>
        <a:graphic>
          <a:graphicData uri="http://schemas.openxmlformats.org/drawingml/2006/table">
            <a:tbl>
              <a:tblPr>
                <a:solidFill>
                  <a:schemeClr val="tx2">
                    <a:lumMod val="20000"/>
                    <a:lumOff val="80000"/>
                  </a:schemeClr>
                </a:solidFill>
                <a:tableStyleId>{775DCB02-9BB8-47FD-8907-85C794F793BA}</a:tableStyleId>
              </a:tblPr>
              <a:tblGrid>
                <a:gridCol w="53285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86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2048">
                <a:tc rowSpan="2"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Показатель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4000" marR="54000" marT="80643" marB="54002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2025 год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4000" marR="54000" marT="80643" marB="54002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pPr marL="0" marR="0" lvl="0" indent="317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4000" marR="54000" marT="80643" marB="54002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419">
                <a:tc vMerge="1">
                  <a:txBody>
                    <a:bodyPr/>
                    <a:lstStyle/>
                    <a:p>
                      <a:pPr marL="0" marR="0" lvl="0" indent="317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66243" marB="36001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сумма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(тыс. рублей)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66243" marB="36001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%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66243" marB="36001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2524"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Расходы </a:t>
                      </a:r>
                    </a:p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бюджета, всего:</a:t>
                      </a:r>
                    </a:p>
                  </a:txBody>
                  <a:tcPr marL="36000" marR="36000" marT="662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ea typeface="Microsoft YaHei" charset="0"/>
                          <a:cs typeface="Microsoft YaHei" charset="0"/>
                        </a:rPr>
                        <a:t>96009,2</a:t>
                      </a: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100,0</a:t>
                      </a: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252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ea typeface="Microsoft YaHei" charset="0"/>
                          <a:cs typeface="Microsoft YaHei" charset="0"/>
                        </a:rPr>
                        <a:t>из них:</a:t>
                      </a:r>
                    </a:p>
                  </a:txBody>
                  <a:tcPr marL="36000" marR="36000" marT="6066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6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6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252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Расходы на реализацию муниципальных программ поселка Кшенский</a:t>
                      </a:r>
                    </a:p>
                  </a:txBody>
                  <a:tcPr marL="36000" marR="36000" marT="662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ea typeface="Microsoft YaHei" charset="0"/>
                          <a:cs typeface="Microsoft YaHei" charset="0"/>
                        </a:rPr>
                        <a:t>29544,3</a:t>
                      </a: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ea typeface="Microsoft YaHei" charset="0"/>
                          <a:cs typeface="Microsoft YaHei" charset="0"/>
                        </a:rPr>
                        <a:t>30,8</a:t>
                      </a: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252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Расходы на не программную деятельность</a:t>
                      </a:r>
                    </a:p>
                  </a:txBody>
                  <a:tcPr marL="36000" marR="36000" marT="662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ea typeface="Microsoft YaHei" charset="0"/>
                          <a:cs typeface="Microsoft YaHei" charset="0"/>
                        </a:rPr>
                        <a:t>66464,9</a:t>
                      </a: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ea typeface="Microsoft YaHei" charset="0"/>
                          <a:cs typeface="Microsoft YaHei" charset="0"/>
                        </a:rPr>
                        <a:t>69,2</a:t>
                      </a: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639</TotalTime>
  <Words>817</Words>
  <Application>Microsoft Office PowerPoint</Application>
  <PresentationFormat>Экран (4:3)</PresentationFormat>
  <Paragraphs>147</Paragraphs>
  <Slides>14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Microsoft YaHei</vt:lpstr>
      <vt:lpstr>Arial</vt:lpstr>
      <vt:lpstr>Calibri</vt:lpstr>
      <vt:lpstr>Constantia</vt:lpstr>
      <vt:lpstr>Lucida Sans Unicode</vt:lpstr>
      <vt:lpstr>Times New Roman</vt:lpstr>
      <vt:lpstr>Wingdings 2</vt:lpstr>
      <vt:lpstr>Поток</vt:lpstr>
      <vt:lpstr>ПРОЕКТ БЮДЖЕТА ДЛЯ ГРАЖДАН  ПОСЕЛКА КШЕНСКИЙ СОВЕТСКОГО РАЙОНА КУРСКОЙ ОБЛАСТИ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Расходы бюджета поселка  Кшенский на культуру и библиотечное обслуживание  в 2025 году – 0тыс. рублей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GlavBuh</dc:creator>
  <cp:lastModifiedBy>Пользователь Windows</cp:lastModifiedBy>
  <cp:revision>558</cp:revision>
  <cp:lastPrinted>1601-01-01T00:00:00Z</cp:lastPrinted>
  <dcterms:created xsi:type="dcterms:W3CDTF">2011-05-19T11:34:59Z</dcterms:created>
  <dcterms:modified xsi:type="dcterms:W3CDTF">2025-03-04T07:10:23Z</dcterms:modified>
</cp:coreProperties>
</file>